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993" r:id="rId3"/>
    <p:sldId id="998" r:id="rId4"/>
    <p:sldId id="1002" r:id="rId5"/>
    <p:sldId id="999" r:id="rId6"/>
    <p:sldId id="994" r:id="rId7"/>
    <p:sldId id="1000" r:id="rId8"/>
    <p:sldId id="1003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训练一年级上册英语译林版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7  I can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dance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Reading 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主题阅读提优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玩具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博物馆中陈列着一些玩具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请读一读这些玩具的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介绍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判断句子是否正确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正确的打</a:t>
            </a:r>
            <a:r>
              <a:rPr lang="en-US" altLang="zh-CN" sz="270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sz="2700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√</a:t>
            </a:r>
            <a:r>
              <a:rPr lang="en-US" altLang="zh-CN" sz="270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错误的打</a:t>
            </a:r>
            <a:r>
              <a:rPr lang="en-US" altLang="zh-CN" sz="270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sz="2700">
                <a:solidFill>
                  <a:srgbClr val="000000"/>
                </a:solidFill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✕</a:t>
            </a:r>
            <a:r>
              <a:rPr lang="en-US" altLang="zh-CN" sz="270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algn="ctr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These are toys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玩具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from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来自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the Toy Museum.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020143" y="900094"/>
            <a:ext cx="3888432" cy="491155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5634778"/>
              </p:ext>
            </p:extLst>
          </p:nvPr>
        </p:nvGraphicFramePr>
        <p:xfrm>
          <a:off x="334566" y="2852936"/>
          <a:ext cx="11449272" cy="3566160"/>
        </p:xfrm>
        <a:graphic>
          <a:graphicData uri="http://schemas.openxmlformats.org/drawingml/2006/table">
            <a:tbl>
              <a:tblPr firstRow="1" firstCol="1" bandRow="1"/>
              <a:tblGrid>
                <a:gridCol w="2232248">
                  <a:extLst>
                    <a:ext uri="{9D8B030D-6E8A-4147-A177-3AD203B41FA5}">
                      <a16:colId xmlns:a16="http://schemas.microsoft.com/office/drawing/2014/main" val="3611213828"/>
                    </a:ext>
                  </a:extLst>
                </a:gridCol>
                <a:gridCol w="2736304">
                  <a:extLst>
                    <a:ext uri="{9D8B030D-6E8A-4147-A177-3AD203B41FA5}">
                      <a16:colId xmlns:a16="http://schemas.microsoft.com/office/drawing/2014/main" val="3385442164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1516336103"/>
                    </a:ext>
                  </a:extLst>
                </a:gridCol>
                <a:gridCol w="2104924">
                  <a:extLst>
                    <a:ext uri="{9D8B030D-6E8A-4147-A177-3AD203B41FA5}">
                      <a16:colId xmlns:a16="http://schemas.microsoft.com/office/drawing/2014/main" val="3337167893"/>
                    </a:ext>
                  </a:extLst>
                </a:gridCol>
                <a:gridCol w="2287564">
                  <a:extLst>
                    <a:ext uri="{9D8B030D-6E8A-4147-A177-3AD203B41FA5}">
                      <a16:colId xmlns:a16="http://schemas.microsoft.com/office/drawing/2014/main" val="288639387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endParaRPr lang="en-US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endParaRPr lang="en-US" sz="26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endParaRPr lang="en-US" sz="26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endParaRPr lang="en-US" sz="26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endParaRPr lang="en-US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endParaRPr lang="en-US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endParaRPr lang="en-US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48119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635"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This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puppet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木偶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. It’s nice.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635"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This is a board 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game</a:t>
                      </a:r>
                      <a:r>
                        <a:rPr lang="zh-CN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棋盘游戏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.It’s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very old.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635"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This is a doll house. It’s pink.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635"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This is a plane. It’s blue.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This is a robot. It can sing and dance.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5379736"/>
                  </a:ext>
                </a:extLst>
              </a:tr>
            </a:tbl>
          </a:graphicData>
        </a:graphic>
      </p:graphicFrame>
      <p:pic>
        <p:nvPicPr>
          <p:cNvPr id="1029" name="aw87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646" y="2996952"/>
            <a:ext cx="580046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aw8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894" y="3140968"/>
            <a:ext cx="1194603" cy="1194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aw8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7174" y="3068960"/>
            <a:ext cx="1210531" cy="1266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aw9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5406" y="3068960"/>
            <a:ext cx="1043287" cy="1194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aw9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5646" y="3068960"/>
            <a:ext cx="1051251" cy="1226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4454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3014"/>
            <a:ext cx="11485848" cy="203132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 puppet is nice.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 board game is nice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1988840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50590" y="2636912"/>
            <a:ext cx="41376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文中提到了</a:t>
            </a:r>
            <a:r>
              <a:rPr lang="en-US" altLang="zh-CN">
                <a:ea typeface="楷体" panose="02010609060101010101" pitchFamily="49" charset="-122"/>
              </a:rPr>
              <a:t>nice,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故正确。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48134" y="3230228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b="0">
                <a:latin typeface="+mj-ea"/>
                <a:ea typeface="+mj-ea"/>
                <a:cs typeface="MS Gothic" panose="020B0609070205080204" pitchFamily="49" charset="-128"/>
              </a:rPr>
              <a:t>✕</a:t>
            </a:r>
            <a:endParaRPr lang="zh-CN" altLang="en-US" b="0">
              <a:latin typeface="+mj-ea"/>
              <a:ea typeface="+mj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29307" y="3841884"/>
            <a:ext cx="71500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文中用</a:t>
            </a:r>
            <a:r>
              <a:rPr lang="en-US" altLang="zh-CN">
                <a:ea typeface="楷体" panose="02010609060101010101" pitchFamily="49" charset="-122"/>
              </a:rPr>
              <a:t>old</a:t>
            </a:r>
            <a:r>
              <a:rPr lang="en-US" altLang="zh-CN">
                <a:ea typeface="Times New Roman" panose="02020603050405020304" pitchFamily="18" charset="0"/>
              </a:rPr>
              <a:t>(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旧的</a:t>
            </a:r>
            <a:r>
              <a:rPr lang="en-US" altLang="zh-CN">
                <a:ea typeface="Times New Roman" panose="02020603050405020304" pitchFamily="18" charset="0"/>
              </a:rPr>
              <a:t>)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来形容</a:t>
            </a:r>
            <a:r>
              <a:rPr lang="en-US" altLang="zh-CN">
                <a:ea typeface="楷体" panose="02010609060101010101" pitchFamily="49" charset="-122"/>
              </a:rPr>
              <a:t>board game,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故错误。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8206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9805"/>
            <a:ext cx="11485848" cy="332398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 doll house is blue.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 plane is pink.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 robot can sing and dance.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41351" y="1512501"/>
            <a:ext cx="5682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b="0">
                <a:latin typeface="+mj-ea"/>
                <a:ea typeface="+mj-ea"/>
                <a:cs typeface="MS Gothic" panose="020B0609070205080204" pitchFamily="49" charset="-128"/>
              </a:rPr>
              <a:t>✕</a:t>
            </a:r>
            <a:endParaRPr lang="zh-CN" altLang="en-US" b="0"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0590" y="2131695"/>
            <a:ext cx="73660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图片和文字都显示娃娃屋是粉色的，故错误。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48134" y="2808645"/>
            <a:ext cx="5682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b="0">
                <a:latin typeface="+mj-ea"/>
                <a:ea typeface="+mj-ea"/>
                <a:cs typeface="MS Gothic" panose="020B0609070205080204" pitchFamily="49" charset="-128"/>
              </a:rPr>
              <a:t>✕</a:t>
            </a:r>
            <a:endParaRPr lang="zh-CN" altLang="en-US" b="0">
              <a:latin typeface="+mj-ea"/>
              <a:ea typeface="+mj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50590" y="3427839"/>
            <a:ext cx="73660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图片和文字都显示飞机是蓝色的，故错误。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838622" y="4075911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22598" y="4725144"/>
            <a:ext cx="75608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文中提到</a:t>
            </a:r>
            <a:r>
              <a:rPr lang="en-US" altLang="zh-CN"/>
              <a:t>“</a:t>
            </a:r>
            <a:r>
              <a:rPr lang="en-US" altLang="zh-CN">
                <a:ea typeface="楷体" panose="02010609060101010101" pitchFamily="49" charset="-122"/>
              </a:rPr>
              <a:t>It can sing and dance.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故正确。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6202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332398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小朋友们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一定都非常熟悉孙悟空吧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他的英文名叫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Monkey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King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。阅读下面关于孙悟空的介绍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5963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is Monkey King. He’s very clever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聪明的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 can fly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飞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in the sky. He can swim and run.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 has a golden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金色的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stick. It’s super.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054646" y="1458906"/>
            <a:ext cx="3524547" cy="517005"/>
          </a:xfrm>
          <a:prstGeom prst="rect">
            <a:avLst/>
          </a:prstGeom>
        </p:spPr>
      </p:pic>
      <p:pic>
        <p:nvPicPr>
          <p:cNvPr id="4" name="awbt66.jpg" descr="id:214749561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975526" y="2780928"/>
            <a:ext cx="1526295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218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29434"/>
            <a:ext cx="11485848" cy="267765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1793875" algn="l"/>
                <a:tab pos="4049713" algn="l"/>
                <a:tab pos="69310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 err="1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Monkey King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clever?</a:t>
            </a:r>
          </a:p>
          <a:p>
            <a:pPr indent="635" hangingPunct="0">
              <a:spcAft>
                <a:spcPts val="0"/>
              </a:spcAft>
              <a:tabLst>
                <a:tab pos="1793875" algn="l"/>
                <a:tab pos="4049713" algn="l"/>
                <a:tab pos="69310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Yes, he is clever.	</a:t>
            </a:r>
            <a:endParaRPr lang="en-US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1793875" algn="l"/>
                <a:tab pos="4049713" algn="l"/>
                <a:tab pos="6931025" algn="l"/>
              </a:tabLst>
            </a:pPr>
            <a:r>
              <a:rPr lang="en-US" altLang="zh-CN" sz="1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No, he is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clever.</a:t>
            </a:r>
            <a:endParaRPr lang="en-US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1793875" algn="l"/>
                <a:tab pos="4049713" algn="l"/>
                <a:tab pos="6931025" algn="l"/>
              </a:tabLst>
            </a:pPr>
            <a:r>
              <a:rPr lang="en-US" altLang="zh-CN" sz="1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No, he isn’t clever.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78582" y="406829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文中说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He’s very clever.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，所以孙悟空是聪明的，选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38" y="168164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52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9149"/>
            <a:ext cx="11485848" cy="332398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 has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stick.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3875" hangingPunct="0">
              <a:spcAft>
                <a:spcPts val="0"/>
              </a:spcAft>
              <a:tabLst>
                <a:tab pos="4049713" algn="l"/>
                <a:tab pos="5021263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red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yellow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golden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5021263" algn="l"/>
                <a:tab pos="69310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5021263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 can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3875" hangingPunct="0">
              <a:spcAft>
                <a:spcPts val="0"/>
              </a:spcAft>
              <a:tabLst>
                <a:tab pos="4049713" algn="l"/>
                <a:tab pos="5021263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draw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sing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fly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478582" y="255613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文中说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 has a golden stick.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，他有一根金箍棒。故选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514014" y="4509120"/>
            <a:ext cx="112698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文中说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 can fly in the sky. He can swim and run.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，没提到会画画和唱歌。故选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142140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335699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4387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688" y="980728"/>
            <a:ext cx="11521280" cy="5256584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5262979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be</a:t>
            </a:r>
            <a:r>
              <a:rPr lang="zh-CN" altLang="zh-CN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动词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am</a:t>
            </a:r>
            <a:r>
              <a:rPr lang="zh-CN" altLang="zh-CN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 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zh-CN" altLang="zh-CN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 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are</a:t>
            </a:r>
            <a:endParaRPr lang="zh-CN" altLang="zh-CN" sz="130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3740"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am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：与第一人称单数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连用，用于一般现在时，表示 </a:t>
            </a:r>
            <a:r>
              <a:rPr lang="en-US" altLang="zh-CN" b="1"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我是</a:t>
            </a:r>
            <a:r>
              <a:rPr lang="en-US" altLang="zh-CN" b="1"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的意思。例如：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am a student.</a:t>
            </a:r>
            <a:r>
              <a:rPr lang="en-US" altLang="zh-CN" b="1"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我是一名学生。</a:t>
            </a:r>
            <a:r>
              <a:rPr lang="en-US" altLang="zh-CN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30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3740"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：用于第三人称单数主语后，包括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he</a:t>
            </a:r>
            <a:r>
              <a:rPr lang="en-US" altLang="zh-CN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</a:t>
            </a:r>
            <a:r>
              <a:rPr lang="en-US" altLang="zh-CN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she</a:t>
            </a:r>
            <a:r>
              <a:rPr lang="en-US" altLang="zh-CN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</a:t>
            </a:r>
            <a:r>
              <a:rPr lang="en-US" altLang="zh-CN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</a:t>
            </a:r>
            <a:r>
              <a:rPr lang="en-US" altLang="zh-CN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以及单数的名词或代词等。如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 is a doctor.</a:t>
            </a:r>
            <a:r>
              <a:rPr lang="en-US" altLang="zh-CN" b="1"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他是一名医生。</a:t>
            </a:r>
            <a:r>
              <a:rPr lang="en-US" altLang="zh-CN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 book is on the table.</a:t>
            </a:r>
            <a:r>
              <a:rPr lang="en-US" altLang="zh-CN" b="1"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书在桌子上。</a:t>
            </a:r>
            <a:r>
              <a:rPr lang="en-US" altLang="zh-CN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30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3740"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are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：用于第二人称单数和复数的主语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you</a:t>
            </a:r>
            <a:r>
              <a:rPr lang="en-US" altLang="zh-CN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你；你们</a:t>
            </a:r>
            <a:r>
              <a:rPr lang="en-US" altLang="zh-CN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之后。比如：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You are very kind.</a:t>
            </a:r>
            <a:r>
              <a:rPr lang="en-US" altLang="zh-CN" b="1"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你非常善良。</a:t>
            </a:r>
            <a:r>
              <a:rPr lang="en-US" altLang="zh-CN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300"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688" y="972102"/>
            <a:ext cx="2079303" cy="668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70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422</Words>
  <Application>Microsoft Office PowerPoint</Application>
  <PresentationFormat>自定义</PresentationFormat>
  <Paragraphs>51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MS Gothic</vt:lpstr>
      <vt:lpstr>仿宋</vt:lpstr>
      <vt:lpstr>黑体</vt:lpstr>
      <vt:lpstr>楷体</vt:lpstr>
      <vt:lpstr>宋体</vt:lpstr>
      <vt:lpstr>Arial</vt:lpstr>
      <vt:lpstr>Calibri</vt:lpstr>
      <vt:lpstr>Segoe UI Symbol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344</cp:revision>
  <dcterms:created xsi:type="dcterms:W3CDTF">2020-11-06T05:24:00Z</dcterms:created>
  <dcterms:modified xsi:type="dcterms:W3CDTF">2025-05-28T09:44:36Z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